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09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E330758-5A3E-441E-A979-019E27894A1D}" type="datetimeFigureOut">
              <a:rPr lang="pt-BR" smtClean="0"/>
              <a:t>27/08/2012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D7730A-25F0-4527-9134-BE0796FA5589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92888" cy="1440159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TÓPICOS RELEVENTES NO CONCURSO VESTIBULAR</a:t>
            </a:r>
            <a:endParaRPr lang="pt-BR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0711" y="2780928"/>
            <a:ext cx="889248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AutoNum type="arabicParenR"/>
            </a:pP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Conteúdo: ENEM x Vestibular Tradicional;</a:t>
            </a:r>
          </a:p>
          <a:p>
            <a:pPr marL="342900" indent="-342900" algn="just">
              <a:buAutoNum type="arabicParenR"/>
            </a:pP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Vestibular Específico x Vestibular Global;</a:t>
            </a:r>
          </a:p>
          <a:p>
            <a:pPr marL="342900" indent="-342900" algn="just">
              <a:buAutoNum type="arabicParenR"/>
            </a:pP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Questões Tradicionais x Questões Contextualizadas;</a:t>
            </a:r>
          </a:p>
          <a:p>
            <a:pPr marL="342900" indent="-342900" algn="just">
              <a:buAutoNum type="arabicParenR"/>
            </a:pP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Redação.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Prof. Alexandre </a:t>
            </a:r>
            <a:r>
              <a:rPr lang="pt-B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Faé</a:t>
            </a:r>
            <a:r>
              <a:rPr lang="pt-B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(matemática no vestibular) </a:t>
            </a:r>
            <a:r>
              <a:rPr lang="pt-B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prof_alefae@yahoo.com.br</a:t>
            </a:r>
            <a:endParaRPr lang="pt-BR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Profa. </a:t>
            </a:r>
            <a:r>
              <a:rPr lang="pt-B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pt-B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Geneviève</a:t>
            </a:r>
            <a:r>
              <a:rPr lang="pt-B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Faé</a:t>
            </a:r>
            <a:r>
              <a:rPr lang="pt-B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(redação no vestibular) </a:t>
            </a:r>
            <a:r>
              <a:rPr lang="pt-BR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genefaers@hotmail.com</a:t>
            </a:r>
            <a:endParaRPr lang="pt-BR" sz="16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3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21776"/>
            <a:ext cx="8534400" cy="758952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CONTEÚDO </a:t>
            </a:r>
            <a:endParaRPr lang="pt-BR" sz="4000" b="1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86801"/>
              </p:ext>
            </p:extLst>
          </p:nvPr>
        </p:nvGraphicFramePr>
        <p:xfrm>
          <a:off x="420197" y="980728"/>
          <a:ext cx="8568951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384"/>
                <a:gridCol w="4458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ENEM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VESTIBULAR TRADICIONAL</a:t>
                      </a:r>
                      <a:endParaRPr lang="pt-BR" dirty="0"/>
                    </a:p>
                  </a:txBody>
                  <a:tcPr/>
                </a:tc>
              </a:tr>
              <a:tr h="2293456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A matriz de referência do ENEM apresenta um programa  superficial, com conteúdos muito diluídos. 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O objetivo</a:t>
                      </a:r>
                      <a:r>
                        <a:rPr lang="pt-BR" baseline="0" dirty="0" smtClean="0"/>
                        <a:t> é eliminar a excessiva memorização e trabalhar outras habilidades como interpretação de textos e resolução de problemas.</a:t>
                      </a:r>
                      <a:endParaRPr lang="pt-BR" dirty="0" smtClean="0"/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A maioria</a:t>
                      </a:r>
                      <a:r>
                        <a:rPr lang="pt-BR" baseline="0" dirty="0" smtClean="0"/>
                        <a:t> dos concursos vestibulares apresenta programas extensos, normalmente trabalhados em ementas de Ensino Médio tradicional.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baseline="0" dirty="0" smtClean="0"/>
                        <a:t>O objetivo é avaliar a formação teórica decorrente de toda a educação básica.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64957" y="4077072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Sugestão: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elaborar concursos vestibulares que desafiem </a:t>
            </a:r>
            <a:r>
              <a:rPr lang="pt-BR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 aluno no sentido de questionar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os aspectos </a:t>
            </a:r>
            <a:r>
              <a:rPr lang="pt-BR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MAIS relevantes da formação básica, </a:t>
            </a:r>
            <a:r>
              <a:rPr lang="pt-BR" sz="20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descartando-se os conteúdos programáticos muito extensos</a:t>
            </a:r>
            <a:r>
              <a:rPr lang="pt-BR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 Em outras palavras,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concursos </a:t>
            </a:r>
            <a:r>
              <a:rPr lang="pt-BR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investiguem habilidades, </a:t>
            </a:r>
            <a:r>
              <a:rPr lang="pt-BR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competências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 conhecimentos inerentes </a:t>
            </a:r>
            <a:r>
              <a:rPr lang="pt-BR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ao início de qualquer carreira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acadêmica. </a:t>
            </a:r>
            <a:endParaRPr lang="pt-BR" sz="2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5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216" y="620688"/>
            <a:ext cx="8291264" cy="648072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latin typeface="+mn-lt"/>
              </a:rPr>
              <a:t>VESTIBULAR ESPECÍFICO X VESTIBULAR GLOBAL</a:t>
            </a:r>
            <a:endParaRPr lang="pt-BR" sz="2400" b="1" dirty="0">
              <a:latin typeface="+mn-lt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9192"/>
              </p:ext>
            </p:extLst>
          </p:nvPr>
        </p:nvGraphicFramePr>
        <p:xfrm>
          <a:off x="395536" y="1313353"/>
          <a:ext cx="8568951" cy="3001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608511"/>
              </a:tblGrid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VESTIBULAR ESPECÍFICO (OU</a:t>
                      </a:r>
                      <a:r>
                        <a:rPr lang="pt-BR" baseline="0" dirty="0" smtClean="0"/>
                        <a:t> POR ÁREA DE INTERESSE)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VESTIBULAR GLOBAL</a:t>
                      </a:r>
                      <a:endParaRPr lang="pt-BR" dirty="0"/>
                    </a:p>
                  </a:txBody>
                  <a:tcPr/>
                </a:tc>
              </a:tr>
              <a:tr h="2361862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Seleciona alunos com preparação específica.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Tende a aprovar</a:t>
                      </a:r>
                      <a:r>
                        <a:rPr lang="pt-BR" baseline="0" dirty="0" smtClean="0"/>
                        <a:t> “especialistas” em determinadas áreas, que pouco desenvolvem habilidades e competências que julgam “desnecessárias” ao curso escolhido.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Seleciona</a:t>
                      </a:r>
                      <a:r>
                        <a:rPr lang="pt-BR" baseline="0" dirty="0" smtClean="0"/>
                        <a:t> alunos com visão global e formação básica mais ampla.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baseline="0" dirty="0" smtClean="0"/>
                        <a:t>Tende a aprovar alunos que apresentam bom domínio de conhecimento nos diversos componentes curriculares do Ensino Médio.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51520" y="4330839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Sugestão: vestibular global. </a:t>
            </a:r>
          </a:p>
          <a:p>
            <a:pPr algn="just"/>
            <a:r>
              <a:rPr lang="pt-BR" sz="2000" dirty="0" smtClean="0">
                <a:solidFill>
                  <a:srgbClr val="FFC000"/>
                </a:solidFill>
              </a:rPr>
              <a:t>A tendência dessa modalidade de concurso é aprovar estudantes mais </a:t>
            </a:r>
            <a:r>
              <a:rPr lang="pt-BR" sz="2000" dirty="0">
                <a:solidFill>
                  <a:srgbClr val="FFC000"/>
                </a:solidFill>
              </a:rPr>
              <a:t>capazes de </a:t>
            </a:r>
            <a:r>
              <a:rPr lang="pt-BR" sz="2000" u="sng" dirty="0">
                <a:solidFill>
                  <a:srgbClr val="FFC000"/>
                </a:solidFill>
              </a:rPr>
              <a:t>resolver problemas</a:t>
            </a:r>
            <a:r>
              <a:rPr lang="pt-BR" sz="2000" dirty="0">
                <a:solidFill>
                  <a:srgbClr val="FFC000"/>
                </a:solidFill>
              </a:rPr>
              <a:t>, já que essa postura implica a visão do todo, não só das partes</a:t>
            </a:r>
            <a:r>
              <a:rPr lang="pt-BR" sz="2000" dirty="0" smtClean="0">
                <a:solidFill>
                  <a:srgbClr val="FFC000"/>
                </a:solidFill>
              </a:rPr>
              <a:t>. Os vestibulares específicos </a:t>
            </a:r>
            <a:r>
              <a:rPr lang="pt-BR" sz="2000" dirty="0">
                <a:solidFill>
                  <a:srgbClr val="FFC000"/>
                </a:solidFill>
              </a:rPr>
              <a:t>realizam o oposto: corroboram a fragmentação do conteúdo, herança descarteana</a:t>
            </a:r>
            <a:r>
              <a:rPr lang="pt-BR" sz="2000" dirty="0" smtClean="0">
                <a:solidFill>
                  <a:srgbClr val="FFC000"/>
                </a:solidFill>
              </a:rPr>
              <a:t>. Além disso, </a:t>
            </a:r>
            <a:r>
              <a:rPr lang="pt-B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2000" dirty="0" smtClean="0">
                <a:solidFill>
                  <a:srgbClr val="FFC000"/>
                </a:solidFill>
              </a:rPr>
              <a:t>s </a:t>
            </a:r>
            <a:r>
              <a:rPr lang="pt-BR" sz="2000" dirty="0">
                <a:solidFill>
                  <a:srgbClr val="FFC000"/>
                </a:solidFill>
              </a:rPr>
              <a:t>teorias pedagógicas mais modernas apontam o caminho da </a:t>
            </a:r>
            <a:r>
              <a:rPr lang="pt-BR" sz="2000" u="sng" dirty="0" smtClean="0">
                <a:solidFill>
                  <a:srgbClr val="FFC000"/>
                </a:solidFill>
              </a:rPr>
              <a:t>interdisciplinaridade</a:t>
            </a:r>
            <a:r>
              <a:rPr lang="pt-BR" sz="2000" dirty="0" smtClean="0">
                <a:solidFill>
                  <a:srgbClr val="FFC000"/>
                </a:solidFill>
              </a:rPr>
              <a:t>. </a:t>
            </a:r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13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19209" y="825605"/>
            <a:ext cx="8291264" cy="648072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QUESTÕES TRADICIONAIS X QUESTÕES CONTEXTUALIZADAS</a:t>
            </a:r>
            <a:endParaRPr lang="pt-BR" sz="2400" b="1" dirty="0">
              <a:latin typeface="+mn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4722"/>
              </p:ext>
            </p:extLst>
          </p:nvPr>
        </p:nvGraphicFramePr>
        <p:xfrm>
          <a:off x="395537" y="1988840"/>
          <a:ext cx="8568951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6085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QUESTÕES</a:t>
                      </a:r>
                      <a:r>
                        <a:rPr lang="pt-BR" baseline="0" dirty="0" smtClean="0"/>
                        <a:t> TRADICIONAIS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QUESTÕES CONTEXTUALIZADAS</a:t>
                      </a:r>
                      <a:endParaRPr lang="pt-BR" dirty="0"/>
                    </a:p>
                  </a:txBody>
                  <a:tcPr/>
                </a:tc>
              </a:tr>
              <a:tr h="1213336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Privilegiam memorização e/ou conhecimento</a:t>
                      </a:r>
                      <a:r>
                        <a:rPr lang="pt-BR" baseline="0" dirty="0" smtClean="0"/>
                        <a:t> específico</a:t>
                      </a:r>
                      <a:r>
                        <a:rPr lang="pt-BR" dirty="0" smtClean="0"/>
                        <a:t> à interpretação e/ou compreensão</a:t>
                      </a:r>
                      <a:r>
                        <a:rPr lang="pt-BR" baseline="0" dirty="0" smtClean="0"/>
                        <a:t> de textual.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baseline="0" dirty="0" smtClean="0"/>
                        <a:t>Normalmente não apresentam aplicações ou conexões com outras áreas do conhecimento.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baseline="0" dirty="0" smtClean="0"/>
                        <a:t>Associam conhecimento específico à interpretação e/ou compreensão textual.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baseline="0" dirty="0" smtClean="0"/>
                        <a:t>Podem minimizar a necessidade de memorização por meio de informações relevantes apresentadas no texto, como fórmulas, propriedades, definições, etc. Considera-se, então, que o aluno deve saber RELACIONAR os dados, não memorizá-los.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479367" y="5085184"/>
            <a:ext cx="84851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Sugestão: </a:t>
            </a:r>
            <a:r>
              <a:rPr lang="pt-B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questões contextualizadas que priorizem as habilidades </a:t>
            </a:r>
          </a:p>
          <a:p>
            <a:r>
              <a:rPr lang="pt-B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 competências descritas nos Parâmetros Curriculares Nacionais e minimizem a necessidade de memorização.</a:t>
            </a:r>
          </a:p>
          <a:p>
            <a:endParaRPr lang="pt-B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0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4" name="Grupo 2093"/>
          <p:cNvGrpSpPr/>
          <p:nvPr/>
        </p:nvGrpSpPr>
        <p:grpSpPr>
          <a:xfrm>
            <a:off x="539552" y="1330889"/>
            <a:ext cx="8208912" cy="3600985"/>
            <a:chOff x="971600" y="814100"/>
            <a:chExt cx="6408737" cy="227205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1110731"/>
              <a:ext cx="6408737" cy="1779587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>
              <a:noFill/>
            </a:ln>
            <a:effectLst/>
          </p:spPr>
        </p:pic>
        <p:sp>
          <p:nvSpPr>
            <p:cNvPr id="5" name="Retângulo 4"/>
            <p:cNvSpPr/>
            <p:nvPr/>
          </p:nvSpPr>
          <p:spPr>
            <a:xfrm>
              <a:off x="971600" y="814100"/>
              <a:ext cx="5019905" cy="22720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Exemplo de questão </a:t>
              </a:r>
              <a:r>
                <a:rPr lang="pt-BR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tradicional na prova de matemática:</a:t>
              </a: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r>
                <a:rPr lang="pt-BR" sz="12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Fonte: Vestibular de verão/2011 de universidade gaúcha.</a:t>
              </a:r>
              <a:endParaRPr lang="pt-BR" sz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6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290813" y="692696"/>
            <a:ext cx="8529659" cy="5355312"/>
            <a:chOff x="290813" y="692696"/>
            <a:chExt cx="8529659" cy="5355312"/>
          </a:xfrm>
        </p:grpSpPr>
        <p:pic>
          <p:nvPicPr>
            <p:cNvPr id="7" name="Picture 7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813" y="1141753"/>
              <a:ext cx="8529659" cy="4464496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>
              <a:noFill/>
            </a:ln>
            <a:effectLst/>
          </p:spPr>
        </p:pic>
        <p:sp>
          <p:nvSpPr>
            <p:cNvPr id="8" name="Retângulo 7"/>
            <p:cNvSpPr/>
            <p:nvPr/>
          </p:nvSpPr>
          <p:spPr>
            <a:xfrm>
              <a:off x="290813" y="692696"/>
              <a:ext cx="8529659" cy="53553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Exemplo de questão </a:t>
              </a:r>
              <a:r>
                <a:rPr lang="pt-BR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contextualizada na prova de matemática:</a:t>
              </a: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endParaRPr lang="pt-BR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r>
                <a:rPr lang="pt-BR" sz="12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Fonte: Vestibular de verão/2012 de universidade gaúcha.</a:t>
              </a:r>
              <a:endParaRPr lang="pt-BR" sz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0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23528" y="221776"/>
            <a:ext cx="8534400" cy="758952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REDAÇÃO </a:t>
            </a:r>
            <a:endParaRPr lang="pt-BR" sz="4000" b="1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932440"/>
              </p:ext>
            </p:extLst>
          </p:nvPr>
        </p:nvGraphicFramePr>
        <p:xfrm>
          <a:off x="420197" y="980728"/>
          <a:ext cx="8568951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384"/>
                <a:gridCol w="4458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ENEM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VESTIBULAR TRADICIONAL</a:t>
                      </a:r>
                      <a:endParaRPr lang="pt-BR" dirty="0"/>
                    </a:p>
                  </a:txBody>
                  <a:tcPr/>
                </a:tc>
              </a:tr>
              <a:tr h="2293456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t-BR" dirty="0" smtClean="0"/>
                        <a:t>Em junho de 2012, o INEP divulgou</a:t>
                      </a:r>
                      <a:r>
                        <a:rPr lang="pt-BR" baseline="0" dirty="0" smtClean="0"/>
                        <a:t> o </a:t>
                      </a:r>
                      <a:r>
                        <a:rPr lang="pt-BR" b="1" baseline="0" dirty="0" smtClean="0"/>
                        <a:t>Guia do Participante 2012</a:t>
                      </a:r>
                      <a:r>
                        <a:rPr lang="pt-BR" baseline="0" dirty="0" smtClean="0"/>
                        <a:t>, </a:t>
                      </a:r>
                      <a:r>
                        <a:rPr kumimoji="0"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composto pelo d</a:t>
                      </a:r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etalhamento das competências avaliadas, análise da proposta</a:t>
                      </a:r>
                      <a:r>
                        <a:rPr kumimoji="0"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redação de 2011 e</a:t>
                      </a:r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análise de algumas redações nota máxima. O objetivo foi tornar a metodologia</a:t>
                      </a:r>
                      <a:r>
                        <a:rPr kumimoji="0"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avaliação mais transparente e facilitar o estudo.</a:t>
                      </a:r>
                      <a:endParaRPr lang="pt-BR" dirty="0" smtClean="0"/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Universidades divulgam</a:t>
                      </a:r>
                      <a:r>
                        <a:rPr kumimoji="0"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 critérios de correção no </a:t>
                      </a:r>
                      <a:r>
                        <a:rPr kumimoji="0" lang="pt-BR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do Candidato</a:t>
                      </a:r>
                      <a:r>
                        <a:rPr kumimoji="0"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mas não explicitam detalhadamente o que a banca avaliadora espera do aluno. Não há exemplificação.</a:t>
                      </a:r>
                    </a:p>
                    <a:p>
                      <a:pPr marL="285750" indent="-285750" algn="r">
                        <a:buFont typeface="Arial" pitchFamily="34" charset="0"/>
                        <a:buChar char="•"/>
                      </a:pPr>
                      <a:r>
                        <a:rPr kumimoji="0" lang="pt-BR" sz="1400" kern="1200" baseline="0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“Adequação à </a:t>
                      </a:r>
                      <a:r>
                        <a:rPr kumimoji="0" lang="pt-BR" sz="1400" b="1" kern="1200" baseline="0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 culta </a:t>
                      </a:r>
                      <a:r>
                        <a:rPr kumimoji="0" lang="pt-BR" sz="1400" kern="1200" baseline="0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língua portuguesa”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Alguns concursos divulgam textos de alunos que obtiveram nota máxima. Exemplos: FUVEST, UNICAMP, PUCRS (provas até 2007).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395536" y="4485019"/>
            <a:ext cx="84851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Sugestão: </a:t>
            </a:r>
            <a:r>
              <a:rPr lang="pt-BR" dirty="0" smtClean="0">
                <a:solidFill>
                  <a:schemeClr val="accent2"/>
                </a:solidFill>
              </a:rPr>
              <a:t>mais </a:t>
            </a:r>
            <a:r>
              <a:rPr lang="pt-BR" dirty="0">
                <a:solidFill>
                  <a:schemeClr val="accent2"/>
                </a:solidFill>
              </a:rPr>
              <a:t>divulgação de </a:t>
            </a:r>
            <a:r>
              <a:rPr lang="pt-BR" u="sng" dirty="0">
                <a:solidFill>
                  <a:schemeClr val="accent2"/>
                </a:solidFill>
              </a:rPr>
              <a:t>material de apoio</a:t>
            </a:r>
            <a:r>
              <a:rPr lang="pt-BR" dirty="0">
                <a:solidFill>
                  <a:schemeClr val="accent2"/>
                </a:solidFill>
              </a:rPr>
              <a:t>, com esclarecimento dos critérios de correção das </a:t>
            </a:r>
            <a:r>
              <a:rPr lang="pt-BR" dirty="0" smtClean="0">
                <a:solidFill>
                  <a:schemeClr val="accent2"/>
                </a:solidFill>
              </a:rPr>
              <a:t>redações e </a:t>
            </a:r>
            <a:r>
              <a:rPr lang="pt-BR" b="1" dirty="0" smtClean="0">
                <a:solidFill>
                  <a:schemeClr val="accent2"/>
                </a:solidFill>
              </a:rPr>
              <a:t>modelos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r>
              <a:rPr lang="pt-BR" dirty="0">
                <a:solidFill>
                  <a:schemeClr val="accent2"/>
                </a:solidFill>
              </a:rPr>
              <a:t>de textos. Tal material auxilia o processo de ensino-aprendizagem </a:t>
            </a:r>
            <a:r>
              <a:rPr lang="pt-BR" dirty="0" smtClean="0">
                <a:solidFill>
                  <a:schemeClr val="accent2"/>
                </a:solidFill>
              </a:rPr>
              <a:t>nas escolas </a:t>
            </a:r>
            <a:r>
              <a:rPr lang="pt-BR" dirty="0">
                <a:solidFill>
                  <a:schemeClr val="accent2"/>
                </a:solidFill>
              </a:rPr>
              <a:t>e nos cursos pré-vestibulares, instrumentalizando o aluno não só para atingir as expectativas das bancas avaliadoras como também para melhorar a competência discursiva.</a:t>
            </a:r>
          </a:p>
        </p:txBody>
      </p:sp>
    </p:spTree>
    <p:extLst>
      <p:ext uri="{BB962C8B-B14F-4D97-AF65-F5344CB8AC3E}">
        <p14:creationId xmlns:p14="http://schemas.microsoft.com/office/powerpoint/2010/main" val="16472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2564904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pt-BR" sz="20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Padronização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dos conteúdos programáticos nos diferentes vestibulares;</a:t>
            </a:r>
          </a:p>
          <a:p>
            <a:pPr marL="342900" indent="-342900">
              <a:buAutoNum type="arabicParenR"/>
            </a:pP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Aplicação de </a:t>
            </a:r>
            <a:r>
              <a:rPr lang="pt-BR" sz="20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vestibulares globais 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(com todas as disciplinas), incentivando o aluno a estudar todos os componentes curriculares do Ensino Médio;</a:t>
            </a:r>
          </a:p>
          <a:p>
            <a:pPr marL="342900" indent="-342900">
              <a:buAutoNum type="arabicParenR"/>
            </a:pP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Divulgação dos programas de vestibular aos docentes de Ensino Médio, bem como aos alunos, disponibilizando mais </a:t>
            </a:r>
            <a:r>
              <a:rPr lang="pt-BR" sz="20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material de apoio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ao processo de ensino-aprendizagem;</a:t>
            </a:r>
            <a:endParaRPr lang="pt-BR" sz="2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arenR"/>
            </a:pP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Realização de </a:t>
            </a:r>
            <a:r>
              <a:rPr lang="pt-BR" sz="20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simulados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para o Ensino Médio (organizados pelas Universidades), incluindo a prova de redação;</a:t>
            </a:r>
          </a:p>
          <a:p>
            <a:pPr marL="342900" indent="-342900">
              <a:buAutoNum type="arabicParenR"/>
            </a:pP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Sistematização das </a:t>
            </a:r>
            <a:r>
              <a:rPr lang="pt-BR" sz="20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datas</a:t>
            </a:r>
            <a:r>
              <a:rPr lang="pt-BR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de aplicação das provas, para que o aluno possa prestar diversos vestibulares.</a:t>
            </a:r>
            <a:endParaRPr lang="pt-BR" sz="20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6808" y="678136"/>
            <a:ext cx="8534400" cy="1872208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Como o vestibular pode ser agente estimulador para que os alunos de Ensino </a:t>
            </a:r>
            <a:r>
              <a:rPr lang="pt-BR" sz="3200" b="1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pt-BR" sz="32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édio se empenhem mais nos estudos? </a:t>
            </a:r>
            <a:endParaRPr lang="pt-BR" sz="3200" b="1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67" y="7318"/>
            <a:ext cx="2303320" cy="6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9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402</TotalTime>
  <Words>734</Words>
  <Application>Microsoft Office PowerPoint</Application>
  <PresentationFormat>Apresentação na tela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TÓPICOS RELEVENTES NO CONCURSO VESTIBULAR</vt:lpstr>
      <vt:lpstr>CONTEÚDO </vt:lpstr>
      <vt:lpstr>VESTIBULAR ESPECÍFICO X VESTIBULAR GLOBAL</vt:lpstr>
      <vt:lpstr>Apresentação do PowerPoint</vt:lpstr>
      <vt:lpstr>Apresentação do PowerPoint</vt:lpstr>
      <vt:lpstr>Apresentação do PowerPoint</vt:lpstr>
      <vt:lpstr>REDAÇÃO </vt:lpstr>
      <vt:lpstr>Como o vestibular pode ser agente estimulador para que os alunos de Ensino Médio se empenhem mais nos estudos?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</dc:creator>
  <cp:lastModifiedBy>Alexandre</cp:lastModifiedBy>
  <cp:revision>28</cp:revision>
  <dcterms:created xsi:type="dcterms:W3CDTF">2012-08-21T23:45:05Z</dcterms:created>
  <dcterms:modified xsi:type="dcterms:W3CDTF">2012-08-28T00:42:27Z</dcterms:modified>
</cp:coreProperties>
</file>